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70" r:id="rId6"/>
    <p:sldId id="271" r:id="rId7"/>
    <p:sldId id="272" r:id="rId8"/>
    <p:sldId id="276" r:id="rId9"/>
    <p:sldId id="277" r:id="rId10"/>
    <p:sldId id="262" r:id="rId11"/>
    <p:sldId id="278" r:id="rId12"/>
    <p:sldId id="264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2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ED27F-F6A0-46D3-995D-EF8F225FA96A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04DCF-8981-496C-B056-E986F695C4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4831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Liefste alle omstandigheden goed zijn. Materieel of immaterieel, moet in balans zijn, leuke collega’s/slechte tillift. Niet alleen aandacht voor kwaliteit van zorg maar ook kwaliteit van arbeid. Geen stress werkdruk of problemen. Goed klimaat persoonsgebonden en situatie gebonden.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404DCF-8981-496C-B056-E986F695C4DB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7701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meer controle, was veel letsel door werk. Goed welzijn werknemer is positief zowel kwaliteit als kwantiteit. Goed werkklimaat behoud werknemers. Mondigheid </a:t>
            </a:r>
          </a:p>
          <a:p>
            <a:r>
              <a:rPr lang="nl-NL" dirty="0"/>
              <a:t>Snelle verspreiding goed klimaat door </a:t>
            </a:r>
            <a:r>
              <a:rPr lang="nl-NL" dirty="0" err="1"/>
              <a:t>social</a:t>
            </a:r>
            <a:r>
              <a:rPr lang="nl-NL" dirty="0"/>
              <a:t> media dus zorgen voor eigen personeel is erg belangrijk.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404DCF-8981-496C-B056-E986F695C4DB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3810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Goed voor zorgverlener zorgen. Goede werkomstandigheden, zorgt voor goede zorg. </a:t>
            </a:r>
          </a:p>
          <a:p>
            <a:r>
              <a:rPr lang="nl-NL" dirty="0"/>
              <a:t>Plezier in je werk en ontwikkeling mogelijk/ruimte tot opleiding begeleiding en ondersteuning</a:t>
            </a:r>
          </a:p>
          <a:p>
            <a:r>
              <a:rPr lang="nl-NL" dirty="0"/>
              <a:t>Ziekte verzuim terugdringen/</a:t>
            </a:r>
            <a:r>
              <a:rPr lang="nl-NL" dirty="0" err="1"/>
              <a:t>gezondheids</a:t>
            </a:r>
            <a:r>
              <a:rPr lang="nl-NL" dirty="0"/>
              <a:t> zorg, kosten beheersbaar, risico letsel neemt af, imago.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404DCF-8981-496C-B056-E986F695C4DB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2927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Gebouw/ruimte/hulpmiddelen/</a:t>
            </a:r>
            <a:r>
              <a:rPr lang="nl-NL" dirty="0" err="1"/>
              <a:t>ict</a:t>
            </a:r>
            <a:endParaRPr lang="nl-NL" dirty="0"/>
          </a:p>
          <a:p>
            <a:r>
              <a:rPr lang="nl-NL" dirty="0"/>
              <a:t>Binnenmilieu richtlijnen in wet. Hulpmiddelen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404DCF-8981-496C-B056-E986F695C4DB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0914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Werkdruk: te veel werk in te weinig </a:t>
            </a:r>
            <a:r>
              <a:rPr lang="nl-NL" dirty="0" err="1"/>
              <a:t>tijd,serieus</a:t>
            </a:r>
            <a:r>
              <a:rPr lang="nl-NL" dirty="0"/>
              <a:t> nemen, steeds meer. Normaal in zorg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404DCF-8981-496C-B056-E986F695C4DB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8099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Gezonde spanning heb je nodig om te functioneren, indien spanning negatief wordt dan ongezonde stress. </a:t>
            </a:r>
            <a:r>
              <a:rPr lang="nl-NL" dirty="0" err="1"/>
              <a:t>Burn</a:t>
            </a:r>
            <a:r>
              <a:rPr lang="nl-NL" dirty="0"/>
              <a:t> out: fout minder productief onverschillig isoleren prikkelbaar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404DCF-8981-496C-B056-E986F695C4DB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6016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64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825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3802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647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0131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969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1710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4418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816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7586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4494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4993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700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762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558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3128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8FAC6-19AD-434C-AAAC-18E146057495}" type="datetimeFigureOut">
              <a:rPr lang="nl-NL" smtClean="0"/>
              <a:t>17-3-2020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6630AD-A83F-4346-8357-2F5AFD194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337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C40CB8-2832-438C-8BC6-A72A5C564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855" y="1261331"/>
            <a:ext cx="3497565" cy="3002662"/>
          </a:xfrm>
        </p:spPr>
        <p:txBody>
          <a:bodyPr>
            <a:normAutofit/>
          </a:bodyPr>
          <a:lstStyle/>
          <a:p>
            <a:pPr algn="l"/>
            <a:r>
              <a:rPr lang="nl-NL" sz="4400"/>
              <a:t>Werkklimaat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411EA7B-5D21-47A7-9E7A-91840D666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4374" y="4263992"/>
            <a:ext cx="3498045" cy="1325857"/>
          </a:xfrm>
        </p:spPr>
        <p:txBody>
          <a:bodyPr>
            <a:normAutofit/>
          </a:bodyPr>
          <a:lstStyle/>
          <a:p>
            <a:pPr algn="l"/>
            <a:r>
              <a:rPr lang="nl-NL"/>
              <a:t>Zorgverlening organisatie en beroep</a:t>
            </a:r>
          </a:p>
          <a:p>
            <a:pPr algn="l"/>
            <a:r>
              <a:rPr lang="nl-NL"/>
              <a:t>Hoofdstuk 10</a:t>
            </a:r>
          </a:p>
        </p:txBody>
      </p:sp>
      <p:sp>
        <p:nvSpPr>
          <p:cNvPr id="6148" name="Isosceles Triangle 70">
            <a:extLst>
              <a:ext uri="{FF2B5EF4-FFF2-40B4-BE49-F238E27FC236}">
                <a16:creationId xmlns:a16="http://schemas.microsoft.com/office/drawing/2014/main" id="{AA330523-F25B-4007-B3E5-ABB5637D1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146" name="Picture 2" descr="Afbeeldingsresultaat voor werkklimaat">
            <a:extLst>
              <a:ext uri="{FF2B5EF4-FFF2-40B4-BE49-F238E27FC236}">
                <a16:creationId xmlns:a16="http://schemas.microsoft.com/office/drawing/2014/main" id="{C75623E1-4288-4A4E-A1E5-9938BC0F5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03" y="1872352"/>
            <a:ext cx="4887354" cy="311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845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F1C689-B88D-4097-907F-F52190940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anchor="ctr">
            <a:normAutofit/>
          </a:bodyPr>
          <a:lstStyle/>
          <a:p>
            <a:r>
              <a:rPr lang="nl-NL" dirty="0"/>
              <a:t>werkstress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72B5713-70F4-481E-A5A7-4AA8CBF9B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7" y="1663909"/>
            <a:ext cx="4602746" cy="49617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NL" sz="1600" dirty="0"/>
              <a:t>Stress betekend spanning. 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Gezonde stress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ongezonde stress: spanning heeft een negatieve invloed op het functioneren. 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Burn-out: totaal opgebrand, geen energie/motivatie voor werk. Gevolgen voor functioneren.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Advies: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Praat erover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acceptatie dat er iets aan de hand is waar je geen grip op hebt is belangrijk,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neem afstand van je werk.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Luister naar je gevoel en maak keuzes voor jezelf.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Ben alert op signalen bij je collega’s</a:t>
            </a:r>
            <a:r>
              <a:rPr lang="nl-NL" sz="1100" dirty="0"/>
              <a:t>. </a:t>
            </a:r>
          </a:p>
        </p:txBody>
      </p:sp>
      <p:pic>
        <p:nvPicPr>
          <p:cNvPr id="3074" name="Picture 2" descr="Afbeeldingsresultaat voor werkstress">
            <a:extLst>
              <a:ext uri="{FF2B5EF4-FFF2-40B4-BE49-F238E27FC236}">
                <a16:creationId xmlns:a16="http://schemas.microsoft.com/office/drawing/2014/main" id="{27667E8E-50A7-444D-993C-FAF8DCCFE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68632" y="2160589"/>
            <a:ext cx="4602747" cy="295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0401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DB756-A051-40E4-A20B-0B451C9D7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Andere voorwaarden voor een goed werkklimaat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018077-C0DA-4A11-A834-1645C0F72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Je zult je steeds verder moeten ontwikkelen. Dus bijscholing is nodig. Deze mogelijkheden moeten geboden worden. Dit is een voorwaarde van een goed werkklimaat. </a:t>
            </a:r>
          </a:p>
          <a:p>
            <a:r>
              <a:rPr lang="nl-NL" dirty="0"/>
              <a:t>Goede samenwerkingsrelatie: vertrouwen in elkaar, respect en begrip, waardering, luisteren, helpen en motiveren. Maar ook kritisch en eerlijk zijn. Feedback geven. </a:t>
            </a:r>
          </a:p>
          <a:p>
            <a:r>
              <a:rPr lang="nl-NL" dirty="0"/>
              <a:t>Goede communicatie tussen leiding en verzorgenden: goede verstandhouding en communicatie is nodig. </a:t>
            </a:r>
          </a:p>
          <a:p>
            <a:r>
              <a:rPr lang="nl-NL" dirty="0"/>
              <a:t>Goede arbeidsvoorwaarden: CAO</a:t>
            </a:r>
          </a:p>
          <a:p>
            <a:r>
              <a:rPr lang="nl-NL" dirty="0"/>
              <a:t>Meebeslissen over je werk: je moet inspraak kunnen geven. </a:t>
            </a:r>
          </a:p>
        </p:txBody>
      </p:sp>
    </p:spTree>
    <p:extLst>
      <p:ext uri="{BB962C8B-B14F-4D97-AF65-F5344CB8AC3E}">
        <p14:creationId xmlns:p14="http://schemas.microsoft.com/office/powerpoint/2010/main" val="3850577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F18D2-108E-47B7-8038-CDB980A46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959" y="403069"/>
            <a:ext cx="3729076" cy="1320800"/>
          </a:xfrm>
        </p:spPr>
        <p:txBody>
          <a:bodyPr anchor="ctr">
            <a:normAutofit/>
          </a:bodyPr>
          <a:lstStyle/>
          <a:p>
            <a:r>
              <a:rPr lang="nl-NL" dirty="0"/>
              <a:t>Agressie en onveiligheid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E63FB8-74BD-4A13-A2E8-15F3CA4EC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6" y="1723869"/>
            <a:ext cx="4771254" cy="500671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NL" sz="1600" dirty="0"/>
              <a:t>Ongewenst gedrag: gedrag dat niet acceptabel is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Discriminatie, pesten, fysiek, verbaal, seksuele intimidatie, vernielen.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 Maatregelen </a:t>
            </a:r>
            <a:r>
              <a:rPr lang="nl-NL" sz="1600" dirty="0" err="1"/>
              <a:t>tav</a:t>
            </a:r>
            <a:r>
              <a:rPr lang="nl-NL" sz="1600" dirty="0"/>
              <a:t> veiligheid: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mobiele telefoons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legitimatiepas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veiligheidsassistenten/interne bewakingsdienst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bereikbaarheidsdienst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scholing en training, (weerbaarheid, zelfverdediging, omgaan met spanningssituaties, nazorg, klantgericht werken).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melden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1600" dirty="0"/>
              <a:t>samenwerken politie</a:t>
            </a:r>
          </a:p>
          <a:p>
            <a:pPr>
              <a:lnSpc>
                <a:spcPct val="90000"/>
              </a:lnSpc>
            </a:pPr>
            <a:endParaRPr lang="nl-NL" sz="1100" dirty="0"/>
          </a:p>
        </p:txBody>
      </p:sp>
      <p:pic>
        <p:nvPicPr>
          <p:cNvPr id="2050" name="Picture 2" descr="Afbeeldingsresultaat voor agressie">
            <a:extLst>
              <a:ext uri="{FF2B5EF4-FFF2-40B4-BE49-F238E27FC236}">
                <a16:creationId xmlns:a16="http://schemas.microsoft.com/office/drawing/2014/main" id="{ADE4BDC1-7A02-42A6-BACC-F7C807773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035" y="1977948"/>
            <a:ext cx="4602747" cy="2397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081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E723E1-4C43-411A-BC67-236C9A83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>
            <a:normAutofit/>
          </a:bodyPr>
          <a:lstStyle/>
          <a:p>
            <a:r>
              <a:rPr lang="nl-NL" dirty="0"/>
              <a:t>coronavirus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5504A1-7927-476F-BA0F-EB80E9BC1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563" y="2160589"/>
            <a:ext cx="4064439" cy="3880773"/>
          </a:xfrm>
        </p:spPr>
        <p:txBody>
          <a:bodyPr>
            <a:normAutofit/>
          </a:bodyPr>
          <a:lstStyle/>
          <a:p>
            <a:r>
              <a:rPr lang="nl-NL" dirty="0"/>
              <a:t>Vooral in deze tijd van het coronavirus is er een verhoogde werkdruk. </a:t>
            </a:r>
          </a:p>
          <a:p>
            <a:r>
              <a:rPr lang="nl-NL" dirty="0"/>
              <a:t>Zorg goed voor jezelf en voor de ander. Er wordt mogelijk veel van jullie verwacht. Maar er is ook veel respect voor wat jullie doen!</a:t>
            </a:r>
          </a:p>
          <a:p>
            <a:r>
              <a:rPr lang="nl-NL" dirty="0"/>
              <a:t>Succes!!!!!!!</a:t>
            </a:r>
          </a:p>
        </p:txBody>
      </p:sp>
      <p:pic>
        <p:nvPicPr>
          <p:cNvPr id="1026" name="Picture 2" descr="Afbeeldingsresultaat voor klavertje vier">
            <a:extLst>
              <a:ext uri="{FF2B5EF4-FFF2-40B4-BE49-F238E27FC236}">
                <a16:creationId xmlns:a16="http://schemas.microsoft.com/office/drawing/2014/main" id="{BC0A7109-8B3E-436E-BCF9-E99BFD1C3E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4" r="9100"/>
          <a:stretch/>
        </p:blipFill>
        <p:spPr bwMode="auto"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106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5B109B-3A5C-4AFD-AD8D-4358B57E6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Begrip Werkklimaat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950911-91CC-4EC7-978A-220F20B80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 </a:t>
            </a:r>
          </a:p>
          <a:p>
            <a:r>
              <a:rPr lang="nl-NL" dirty="0"/>
              <a:t>Werkklimaat: het geheel van materiele en immateriële omstandigheden waarin het werk kan worden gedaan. </a:t>
            </a:r>
          </a:p>
          <a:p>
            <a:r>
              <a:rPr lang="nl-NL" dirty="0"/>
              <a:t>Omstandigheden waarin werk wordt gedaan, moet goed zijn. Materieel en immaterieel moet in balans zijn. </a:t>
            </a:r>
          </a:p>
          <a:p>
            <a:r>
              <a:rPr lang="nl-NL" dirty="0"/>
              <a:t>Zijn factoren die werkklimaat positief of negatief beïnvloeden. </a:t>
            </a:r>
          </a:p>
          <a:p>
            <a:r>
              <a:rPr lang="nl-NL" dirty="0"/>
              <a:t>Niet alleen aandacht voor kwaliteit van zorg, ook voor kwaliteit van arbeid. </a:t>
            </a:r>
          </a:p>
          <a:p>
            <a:r>
              <a:rPr lang="nl-NL" dirty="0"/>
              <a:t>Beoordeling van werkklimaat verschilt per persoon, dus persoonsgebonden en situatie gebonden. </a:t>
            </a:r>
          </a:p>
        </p:txBody>
      </p:sp>
    </p:spTree>
    <p:extLst>
      <p:ext uri="{BB962C8B-B14F-4D97-AF65-F5344CB8AC3E}">
        <p14:creationId xmlns:p14="http://schemas.microsoft.com/office/powerpoint/2010/main" val="86279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98F284-23F8-4DC7-B84B-137C61CDB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Kwaliteit van arbeid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4A40A78-693E-4045-AC43-ED3F888EE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Meer aandacht voor goed werkklimaat door: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Regering: regels (arbeidsomstandighedenwet) zorgen ervoor dat de werkomstandigheden steeds strenger gecontroleerd worden.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Werkgevers (zowel welzijn werknemers als behoud werknemers) Voor werkgevers is investeren in het werkklimaat en goede investering. Verhoogd welzijn van werknemer heeft een positieve invloed op het werk.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Werknemers worden steeds mondiger.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Relatie tussen het werkklimaat en de aantrekkingskracht van het werk wordt duidelijker.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Internet/</a:t>
            </a:r>
            <a:r>
              <a:rPr lang="nl-NL" dirty="0" err="1"/>
              <a:t>social</a:t>
            </a:r>
            <a:r>
              <a:rPr lang="nl-NL" dirty="0"/>
              <a:t> media.</a:t>
            </a:r>
          </a:p>
        </p:txBody>
      </p:sp>
    </p:spTree>
    <p:extLst>
      <p:ext uri="{BB962C8B-B14F-4D97-AF65-F5344CB8AC3E}">
        <p14:creationId xmlns:p14="http://schemas.microsoft.com/office/powerpoint/2010/main" val="2214160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C09852-7374-47EF-A83E-E85B7E9AB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Belang van een goed werkklimaat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8F9F1F-369D-41E5-8615-7FA37B92A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Voor de zorgvrager: kwaliteit van zorg is goed wanneer kwaliteit van arbeid ook goed is. </a:t>
            </a:r>
          </a:p>
          <a:p>
            <a:pPr marL="0" indent="0">
              <a:buNone/>
            </a:pPr>
            <a:r>
              <a:rPr lang="nl-NL" dirty="0"/>
              <a:t>	“Wie niet goed voor zichzelf zorgt, kan nooit goed voor een ander zorgen”. </a:t>
            </a:r>
          </a:p>
          <a:p>
            <a:pPr marL="0" indent="0">
              <a:buNone/>
            </a:pPr>
            <a:r>
              <a:rPr lang="nl-NL" dirty="0"/>
              <a:t>	goede werkomstandigheden zijn een voorwaarde om je werk goed te doen. </a:t>
            </a:r>
          </a:p>
          <a:p>
            <a:r>
              <a:rPr lang="nl-NL" dirty="0"/>
              <a:t>Voor de verzorgende: goed werkklimaat zorgt dat je het werk met plezier doet. </a:t>
            </a:r>
          </a:p>
          <a:p>
            <a:r>
              <a:rPr lang="nl-NL" dirty="0"/>
              <a:t>Voor studenten en opleiding.</a:t>
            </a:r>
          </a:p>
          <a:p>
            <a:r>
              <a:rPr lang="nl-NL" dirty="0"/>
              <a:t>Voor zorgorganisaties</a:t>
            </a:r>
          </a:p>
          <a:p>
            <a:r>
              <a:rPr lang="nl-NL" dirty="0"/>
              <a:t>Voor de gezondheidszorg</a:t>
            </a:r>
          </a:p>
          <a:p>
            <a:r>
              <a:rPr lang="nl-NL" dirty="0"/>
              <a:t>Voor maatschappij: 5 % ziektelast veroorzaakt door slechte werkklimaat.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122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27F16F-2A08-4F5F-82EC-F9076F201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Kenmerken goed klimaat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CDB710-990A-4267-8E88-850D7B553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Twee zaken beïnvloeden het werkklimaat</a:t>
            </a:r>
          </a:p>
          <a:p>
            <a:pPr>
              <a:buFont typeface="+mj-lt"/>
              <a:buAutoNum type="arabicPeriod"/>
            </a:pPr>
            <a:r>
              <a:rPr lang="nl-NL" dirty="0"/>
              <a:t>Materiele werkomstandigheden</a:t>
            </a:r>
          </a:p>
          <a:p>
            <a:pPr>
              <a:buFont typeface="+mj-lt"/>
              <a:buAutoNum type="arabicPeriod"/>
            </a:pPr>
            <a:r>
              <a:rPr lang="nl-NL" dirty="0"/>
              <a:t>Immateriële werkomstandigheden</a:t>
            </a:r>
          </a:p>
        </p:txBody>
      </p:sp>
    </p:spTree>
    <p:extLst>
      <p:ext uri="{BB962C8B-B14F-4D97-AF65-F5344CB8AC3E}">
        <p14:creationId xmlns:p14="http://schemas.microsoft.com/office/powerpoint/2010/main" val="2774682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981D1-8AFC-4CCD-9DCF-5699A11F9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nl-NL" sz="2800"/>
              <a:t>Materiele werkomstandigheden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170A53-10CA-46C9-93BC-6A9CDF093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7" y="2160589"/>
            <a:ext cx="3720916" cy="3560733"/>
          </a:xfrm>
        </p:spPr>
        <p:txBody>
          <a:bodyPr>
            <a:normAutofit/>
          </a:bodyPr>
          <a:lstStyle/>
          <a:p>
            <a:r>
              <a:rPr lang="nl-NL" dirty="0"/>
              <a:t>Zaken die nodig zijn voor uitvoering van het werk oftewel fysieke werkomstandigheden</a:t>
            </a:r>
          </a:p>
          <a:p>
            <a:r>
              <a:rPr lang="nl-NL" dirty="0"/>
              <a:t>Richtlijnen hierover staan beschreven in de Arbeidsomstandighedenwet</a:t>
            </a:r>
          </a:p>
          <a:p>
            <a:r>
              <a:rPr lang="nl-NL" dirty="0"/>
              <a:t>Verzorgende hebben een signalerende rol</a:t>
            </a:r>
          </a:p>
          <a:p>
            <a:endParaRPr lang="nl-NL" dirty="0"/>
          </a:p>
        </p:txBody>
      </p:sp>
      <p:pic>
        <p:nvPicPr>
          <p:cNvPr id="5122" name="Picture 2" descr="Afbeeldingsresultaat voor arbeidsomstandigheden wet zorg">
            <a:extLst>
              <a:ext uri="{FF2B5EF4-FFF2-40B4-BE49-F238E27FC236}">
                <a16:creationId xmlns:a16="http://schemas.microsoft.com/office/drawing/2014/main" id="{B68B5B96-AC4E-4ACC-B1A0-729927A0C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035" y="1773457"/>
            <a:ext cx="4602747" cy="2806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655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B31376-D2B9-4DB0-AD0D-810AAD101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Immateriële omstandigheden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A74AB-F39C-4BB0-9623-44A455883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15" y="1488613"/>
            <a:ext cx="8596668" cy="3880773"/>
          </a:xfrm>
        </p:spPr>
        <p:txBody>
          <a:bodyPr>
            <a:normAutofit/>
          </a:bodyPr>
          <a:lstStyle/>
          <a:p>
            <a:r>
              <a:rPr lang="nl-NL" dirty="0"/>
              <a:t>Immateriële werkomstandigheden : alles wat niet te maken heeft met stoffelijke zaken. </a:t>
            </a:r>
          </a:p>
          <a:p>
            <a:r>
              <a:rPr lang="nl-NL" dirty="0"/>
              <a:t>Werkdruk: wanneer in korte tijd te veel of te moeilijk werk klaar moet zijn</a:t>
            </a:r>
          </a:p>
          <a:p>
            <a:r>
              <a:rPr lang="nl-NL" dirty="0"/>
              <a:t>werkstress</a:t>
            </a:r>
          </a:p>
          <a:p>
            <a:r>
              <a:rPr lang="nl-NL" dirty="0"/>
              <a:t>Bijscholing en ontwikkelingsmogelijkheden</a:t>
            </a:r>
          </a:p>
          <a:p>
            <a:r>
              <a:rPr lang="nl-NL" dirty="0"/>
              <a:t>Samenwerking en communicatie</a:t>
            </a:r>
          </a:p>
          <a:p>
            <a:r>
              <a:rPr lang="nl-NL" dirty="0"/>
              <a:t>Goede CAO/arbeidsomstandigheden</a:t>
            </a:r>
          </a:p>
          <a:p>
            <a:r>
              <a:rPr lang="nl-NL" dirty="0"/>
              <a:t>Meedenken</a:t>
            </a:r>
          </a:p>
          <a:p>
            <a:r>
              <a:rPr lang="nl-NL" dirty="0"/>
              <a:t>Agressie en onveiligheid</a:t>
            </a:r>
          </a:p>
          <a:p>
            <a:r>
              <a:rPr lang="nl-NL" dirty="0"/>
              <a:t>Toetsen via </a:t>
            </a:r>
            <a:r>
              <a:rPr lang="nl-NL" dirty="0" err="1"/>
              <a:t>medewerkerstevredenheidsonderzoek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59859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C280E-477D-4FA6-AF7A-AF5C8697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anchor="ctr">
            <a:normAutofit/>
          </a:bodyPr>
          <a:lstStyle/>
          <a:p>
            <a:r>
              <a:rPr lang="nl-NL" dirty="0"/>
              <a:t>werkdruk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2287BC-9637-4A61-8355-7A29365DE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746" y="1930400"/>
            <a:ext cx="5071056" cy="44650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NL" sz="1600" dirty="0"/>
              <a:t>Hoge werkdruk bijna normaal in de gezondheidszorg. 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Wat kun je er zelf aan doen: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Geef allereerst toe dat het je te veel wordt. 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Vertrouw op je kracht en capaciteit. 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Probeer te over zien wat je moet doen. Stel prioriteiten. 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Bedenk dat altijd maar langer doorwerken dan je dienst duurt niets oplost. Draag je werk over en probeer je werk niet mee naar huis te nemen. 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Pep jezelf niet op door voortduren koffie of thee te drinken. </a:t>
            </a:r>
          </a:p>
          <a:p>
            <a:pPr>
              <a:lnSpc>
                <a:spcPct val="90000"/>
              </a:lnSpc>
            </a:pPr>
            <a:r>
              <a:rPr lang="nl-NL" sz="1600" dirty="0"/>
              <a:t>Probeer in een drukke periode niet te mopperen. Probeer in oplossingen te denken. </a:t>
            </a:r>
          </a:p>
        </p:txBody>
      </p:sp>
      <p:pic>
        <p:nvPicPr>
          <p:cNvPr id="4098" name="Picture 2" descr="Afbeeldingsresultaat voor werkdruk">
            <a:extLst>
              <a:ext uri="{FF2B5EF4-FFF2-40B4-BE49-F238E27FC236}">
                <a16:creationId xmlns:a16="http://schemas.microsoft.com/office/drawing/2014/main" id="{AE113F43-FB70-49DC-9444-04586D791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58179" y="1930400"/>
            <a:ext cx="4602747" cy="346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8417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802B5-6C37-438E-84B0-CB7AE0681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3659C6-D287-4BE4-AE34-BF54A79F5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werkzaamheden zoveel mogelijk af voordat je iets anders begint. </a:t>
            </a:r>
          </a:p>
          <a:p>
            <a:r>
              <a:rPr lang="nl-NL" dirty="0"/>
              <a:t>Vraag op tijd hulp. Schaam je hier niet voor. </a:t>
            </a:r>
          </a:p>
          <a:p>
            <a:r>
              <a:rPr lang="nl-NL" dirty="0"/>
              <a:t>Neem je pauzes. </a:t>
            </a:r>
          </a:p>
          <a:p>
            <a:r>
              <a:rPr lang="nl-NL" dirty="0"/>
              <a:t>Plan zoveel mogelijk vooruit. </a:t>
            </a:r>
          </a:p>
          <a:p>
            <a:r>
              <a:rPr lang="nl-NL" dirty="0"/>
              <a:t>Leer “nee” zeggen. </a:t>
            </a:r>
          </a:p>
          <a:p>
            <a:r>
              <a:rPr lang="nl-NL" dirty="0"/>
              <a:t>Ondersteun collega’s als ze erom vragen. </a:t>
            </a:r>
          </a:p>
          <a:p>
            <a:r>
              <a:rPr lang="nl-NL" dirty="0"/>
              <a:t>Neem een hobby of sport serieus. </a:t>
            </a:r>
          </a:p>
        </p:txBody>
      </p:sp>
    </p:spTree>
    <p:extLst>
      <p:ext uri="{BB962C8B-B14F-4D97-AF65-F5344CB8AC3E}">
        <p14:creationId xmlns:p14="http://schemas.microsoft.com/office/powerpoint/2010/main" val="3950082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957</Words>
  <Application>Microsoft Office PowerPoint</Application>
  <PresentationFormat>Breedbeeld</PresentationFormat>
  <Paragraphs>108</Paragraphs>
  <Slides>13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</vt:lpstr>
      <vt:lpstr>Werkklimaat</vt:lpstr>
      <vt:lpstr>Begrip Werkklimaat</vt:lpstr>
      <vt:lpstr>Kwaliteit van arbeid</vt:lpstr>
      <vt:lpstr>Belang van een goed werkklimaat</vt:lpstr>
      <vt:lpstr>Kenmerken goed klimaat</vt:lpstr>
      <vt:lpstr>Materiele werkomstandigheden</vt:lpstr>
      <vt:lpstr>Immateriële omstandigheden</vt:lpstr>
      <vt:lpstr>werkdruk</vt:lpstr>
      <vt:lpstr>PowerPoint-presentatie</vt:lpstr>
      <vt:lpstr>werkstress</vt:lpstr>
      <vt:lpstr>Andere voorwaarden voor een goed werkklimaat</vt:lpstr>
      <vt:lpstr>Agressie en onveiligheid</vt:lpstr>
      <vt:lpstr>coronavirus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Werkklimaat</dc:title>
  <dc:creator>Marja (M.) Tijmensen</dc:creator>
  <cp:lastModifiedBy>Marja (M.) Tijmensen</cp:lastModifiedBy>
  <cp:revision>1</cp:revision>
  <dcterms:created xsi:type="dcterms:W3CDTF">2020-03-17T15:10:30Z</dcterms:created>
  <dcterms:modified xsi:type="dcterms:W3CDTF">2020-03-17T15:10:45Z</dcterms:modified>
</cp:coreProperties>
</file>